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media/image1.png" ContentType="image/png"/>
  <Override PartName="/ppt/media/image2.png" ContentType="image/png"/>
  <Override PartName="/ppt/media/image14.png" ContentType="image/png"/>
  <Override PartName="/ppt/media/image7.svg" ContentType="image/svg"/>
  <Override PartName="/ppt/media/image3.png" ContentType="image/png"/>
  <Override PartName="/ppt/media/image4.png" ContentType="image/png"/>
  <Override PartName="/ppt/media/image5.svg" ContentType="image/svg"/>
  <Override PartName="/ppt/media/image12.png" ContentType="image/png"/>
  <Override PartName="/ppt/media/image8.png" ContentType="image/png"/>
  <Override PartName="/ppt/media/image6.png" ContentType="image/png"/>
  <Override PartName="/ppt/media/image9.svg" ContentType="image/svg"/>
  <Override PartName="/ppt/media/image16.png" ContentType="image/png"/>
  <Override PartName="/ppt/media/image10.png" ContentType="image/png"/>
  <Override PartName="/ppt/media/image11.png" ContentType="image/png"/>
  <Override PartName="/ppt/media/image13.png" ContentType="image/png"/>
  <Override PartName="/ppt/media/image15.png" ContentType="image/png"/>
  <Override PartName="/ppt/media/image17.svg" ContentType="image/svg"/>
  <Override PartName="/ppt/media/image18.png" ContentType="image/png"/>
  <Override PartName="/ppt/media/image19.svg" ContentType="image/svg"/>
  <Override PartName="/ppt/media/image20.png" ContentType="image/png"/>
  <Override PartName="/ppt/media/image21.svg" ContentType="image/sv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перемещения страницы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FE90C97-6944-4B9C-9BCB-D481BA7F9FD5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3B8EEEA-3807-47A8-9007-1995D5B56C5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E6DEB62-D377-483E-9C99-31B101310BA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9DA416-D69C-4F05-993A-3F2FD18FF18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8FE32D3-A8E8-417C-A473-E2EF5A812B8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D821ECD-63A3-4D9D-AF99-88DF5878A4F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A1240B3-183A-46BC-B346-686D87BD59F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C33B67C-D69F-4EA2-B251-A5258D1E336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919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505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4.png"/><Relationship Id="rId7" Type="http://schemas.openxmlformats.org/officeDocument/2006/relationships/image" Target="../media/image5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8.png"/><Relationship Id="rId4" Type="http://schemas.openxmlformats.org/officeDocument/2006/relationships/image" Target="../media/image9.sv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image" Target="../media/image18.png"/><Relationship Id="rId4" Type="http://schemas.openxmlformats.org/officeDocument/2006/relationships/image" Target="../media/image19.svg"/><Relationship Id="rId5" Type="http://schemas.openxmlformats.org/officeDocument/2006/relationships/image" Target="../media/image20.png"/><Relationship Id="rId6" Type="http://schemas.openxmlformats.org/officeDocument/2006/relationships/image" Target="../media/image21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Text 0"/>
          <p:cNvSpPr/>
          <p:nvPr/>
        </p:nvSpPr>
        <p:spPr>
          <a:xfrm>
            <a:off x="793800" y="305172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Материнская плата: Сердце вашего компьютера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0"/>
          <p:cNvSpPr/>
          <p:nvPr/>
        </p:nvSpPr>
        <p:spPr>
          <a:xfrm>
            <a:off x="793800" y="1583640"/>
            <a:ext cx="84402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Что такое материнская плата?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" name="Shape 1"/>
          <p:cNvSpPr/>
          <p:nvPr/>
        </p:nvSpPr>
        <p:spPr>
          <a:xfrm>
            <a:off x="793800" y="2746080"/>
            <a:ext cx="4196160" cy="3899160"/>
          </a:xfrm>
          <a:prstGeom prst="roundRect">
            <a:avLst>
              <a:gd name="adj" fmla="val 3752"/>
            </a:avLst>
          </a:prstGeom>
          <a:solidFill>
            <a:srgbClr val="050505"/>
          </a:solidFill>
          <a:ln w="3048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" name="Shape 2"/>
          <p:cNvSpPr/>
          <p:nvPr/>
        </p:nvSpPr>
        <p:spPr>
          <a:xfrm>
            <a:off x="763200" y="2746080"/>
            <a:ext cx="121680" cy="389916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Text 3"/>
          <p:cNvSpPr/>
          <p:nvPr/>
        </p:nvSpPr>
        <p:spPr>
          <a:xfrm>
            <a:off x="1142640" y="3003480"/>
            <a:ext cx="35899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Основа всех компонентов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" name="Text 4"/>
          <p:cNvSpPr/>
          <p:nvPr/>
        </p:nvSpPr>
        <p:spPr>
          <a:xfrm>
            <a:off x="1142640" y="3848040"/>
            <a:ext cx="3589920" cy="25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Материнская плата — это центральный узел, который физически и логически объединяет все ключевые компоненты вашего компьютера: процессор, оперативную память, видеокарту и накопители.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" name="Shape 5"/>
          <p:cNvSpPr/>
          <p:nvPr/>
        </p:nvSpPr>
        <p:spPr>
          <a:xfrm>
            <a:off x="5217120" y="2746080"/>
            <a:ext cx="4196160" cy="3899160"/>
          </a:xfrm>
          <a:prstGeom prst="roundRect">
            <a:avLst>
              <a:gd name="adj" fmla="val 3752"/>
            </a:avLst>
          </a:prstGeom>
          <a:solidFill>
            <a:srgbClr val="050505"/>
          </a:solidFill>
          <a:ln w="3048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Shape 6"/>
          <p:cNvSpPr/>
          <p:nvPr/>
        </p:nvSpPr>
        <p:spPr>
          <a:xfrm>
            <a:off x="5186520" y="2746080"/>
            <a:ext cx="121680" cy="389916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Text 7"/>
          <p:cNvSpPr/>
          <p:nvPr/>
        </p:nvSpPr>
        <p:spPr>
          <a:xfrm>
            <a:off x="5565600" y="3003480"/>
            <a:ext cx="35899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Взаимодействие и стабильность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Text 8"/>
          <p:cNvSpPr/>
          <p:nvPr/>
        </p:nvSpPr>
        <p:spPr>
          <a:xfrm>
            <a:off x="5565600" y="3848040"/>
            <a:ext cx="3589920" cy="21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Именно она обеспечивает непрерывное и стабильное взаимодействие между всеми частями системы, позволяя им эффективно работать как единое целое.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Shape 9"/>
          <p:cNvSpPr/>
          <p:nvPr/>
        </p:nvSpPr>
        <p:spPr>
          <a:xfrm>
            <a:off x="9640080" y="2746080"/>
            <a:ext cx="4196160" cy="3899160"/>
          </a:xfrm>
          <a:prstGeom prst="roundRect">
            <a:avLst>
              <a:gd name="adj" fmla="val 3752"/>
            </a:avLst>
          </a:prstGeom>
          <a:solidFill>
            <a:srgbClr val="050505"/>
          </a:solidFill>
          <a:ln w="3048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" name="Shape 10"/>
          <p:cNvSpPr/>
          <p:nvPr/>
        </p:nvSpPr>
        <p:spPr>
          <a:xfrm>
            <a:off x="9609480" y="2746080"/>
            <a:ext cx="121680" cy="389916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Text 11"/>
          <p:cNvSpPr/>
          <p:nvPr/>
        </p:nvSpPr>
        <p:spPr>
          <a:xfrm>
            <a:off x="9988920" y="30034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Сложная структура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" name="Text 12"/>
          <p:cNvSpPr/>
          <p:nvPr/>
        </p:nvSpPr>
        <p:spPr>
          <a:xfrm>
            <a:off x="9988920" y="3493800"/>
            <a:ext cx="3589920" cy="25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Представляет собой многослойную печатную плату с множеством проводящих дорожек, разъёмов и чипов, необходимых для подключения и функционирования всех периферийных устройств.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>
            <a:off x="12759120" y="7497720"/>
            <a:ext cx="1782720" cy="665280"/>
          </a:xfrm>
          <a:prstGeom prst="rect">
            <a:avLst/>
          </a:prstGeom>
          <a:solidFill>
            <a:srgbClr val="000000"/>
          </a:solidFill>
          <a:ln w="0">
            <a:solidFill>
              <a:schemeClr val="dk1">
                <a:lumMod val="95000"/>
                <a:lumOff val="32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0"/>
          <p:cNvSpPr/>
          <p:nvPr/>
        </p:nvSpPr>
        <p:spPr>
          <a:xfrm>
            <a:off x="658080" y="516960"/>
            <a:ext cx="10090080" cy="5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601"/>
              </a:lnSpc>
              <a:tabLst>
                <a:tab algn="l" pos="0"/>
              </a:tabLst>
            </a:pPr>
            <a:r>
              <a:rPr b="0" lang="en-US" sz="370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Ключевые компоненты материнской платы</a:t>
            </a:r>
            <a:endParaRPr b="0" lang="ru-RU" sz="3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658080" y="1598400"/>
            <a:ext cx="6427440" cy="642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622640" y="1604160"/>
            <a:ext cx="281520" cy="28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Text 1"/>
          <p:cNvSpPr/>
          <p:nvPr/>
        </p:nvSpPr>
        <p:spPr>
          <a:xfrm>
            <a:off x="8163000" y="1598400"/>
            <a:ext cx="235044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Сокет</a:t>
            </a:r>
            <a:endParaRPr b="0" lang="ru-RU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" name="Text 2"/>
          <p:cNvSpPr/>
          <p:nvPr/>
        </p:nvSpPr>
        <p:spPr>
          <a:xfrm>
            <a:off x="8163000" y="2080080"/>
            <a:ext cx="5816160" cy="90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Разъём для установки процессора, определяющий его совместимость. Например, AM5 для новейших процессоров AMD Ryzen 7000/8000 или LGA1700 для Intel Core.</a:t>
            </a:r>
            <a:endParaRPr b="0" lang="ru-RU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0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622640" y="3364200"/>
            <a:ext cx="281520" cy="28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Text 3"/>
          <p:cNvSpPr/>
          <p:nvPr/>
        </p:nvSpPr>
        <p:spPr>
          <a:xfrm>
            <a:off x="8163000" y="3358440"/>
            <a:ext cx="235044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Чипсет</a:t>
            </a:r>
            <a:endParaRPr b="0" lang="ru-RU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Text 4"/>
          <p:cNvSpPr/>
          <p:nvPr/>
        </p:nvSpPr>
        <p:spPr>
          <a:xfrm>
            <a:off x="8163000" y="3840120"/>
            <a:ext cx="5816160" cy="90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Набор микросхем, отвечающий за контроль и координацию работы процессора, оперативной памяти, а также всех интерфейсов и разъёмов на плате.</a:t>
            </a:r>
            <a:endParaRPr b="0" lang="ru-RU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3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7622640" y="5123880"/>
            <a:ext cx="281520" cy="28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Text 5"/>
          <p:cNvSpPr/>
          <p:nvPr/>
        </p:nvSpPr>
        <p:spPr>
          <a:xfrm>
            <a:off x="8163000" y="5118120"/>
            <a:ext cx="495792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VRM (Модули регулирования напряжения)</a:t>
            </a:r>
            <a:endParaRPr b="0" lang="ru-RU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Text 6"/>
          <p:cNvSpPr/>
          <p:nvPr/>
        </p:nvSpPr>
        <p:spPr>
          <a:xfrm>
            <a:off x="8163000" y="5600160"/>
            <a:ext cx="581616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Преобразуют напряжение питания для процессора, обеспечивая его стабильную работу даже при высоких нагрузках и разгоне.</a:t>
            </a:r>
            <a:endParaRPr b="0" lang="ru-RU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12759120" y="7497720"/>
            <a:ext cx="1782720" cy="665280"/>
          </a:xfrm>
          <a:prstGeom prst="rect">
            <a:avLst/>
          </a:prstGeom>
          <a:solidFill>
            <a:srgbClr val="000000"/>
          </a:solidFill>
          <a:ln w="0">
            <a:solidFill>
              <a:schemeClr val="dk1">
                <a:lumMod val="95000"/>
                <a:lumOff val="32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0"/>
          <p:cNvSpPr/>
          <p:nvPr/>
        </p:nvSpPr>
        <p:spPr>
          <a:xfrm>
            <a:off x="793800" y="1311840"/>
            <a:ext cx="97804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Форм-фактор и слоты расширения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Shape 1"/>
          <p:cNvSpPr/>
          <p:nvPr/>
        </p:nvSpPr>
        <p:spPr>
          <a:xfrm>
            <a:off x="793800" y="2474280"/>
            <a:ext cx="13042440" cy="4443120"/>
          </a:xfrm>
          <a:prstGeom prst="roundRect">
            <a:avLst>
              <a:gd name="adj" fmla="val 2144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Shape 2"/>
          <p:cNvSpPr/>
          <p:nvPr/>
        </p:nvSpPr>
        <p:spPr>
          <a:xfrm>
            <a:off x="801360" y="2481840"/>
            <a:ext cx="6513480" cy="2395440"/>
          </a:xfrm>
          <a:prstGeom prst="roundRect">
            <a:avLst>
              <a:gd name="adj" fmla="val 3977"/>
            </a:avLst>
          </a:prstGeom>
          <a:solidFill>
            <a:srgbClr val="3d3d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Text 3"/>
          <p:cNvSpPr/>
          <p:nvPr/>
        </p:nvSpPr>
        <p:spPr>
          <a:xfrm>
            <a:off x="1028160" y="2708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Форм-фактор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4"/>
          <p:cNvSpPr/>
          <p:nvPr/>
        </p:nvSpPr>
        <p:spPr>
          <a:xfrm>
            <a:off x="1028160" y="3198960"/>
            <a:ext cx="571968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Определяет физические размеры платы и её совместимость с компьютерным корпусом: от полноразмерных ATX до компактных micro-ATX и mini-ITX.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Shape 5"/>
          <p:cNvSpPr/>
          <p:nvPr/>
        </p:nvSpPr>
        <p:spPr>
          <a:xfrm>
            <a:off x="7315200" y="2481840"/>
            <a:ext cx="6513480" cy="2395440"/>
          </a:xfrm>
          <a:prstGeom prst="rect">
            <a:avLst/>
          </a:prstGeom>
          <a:solidFill>
            <a:srgbClr val="3d3d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Shape 6"/>
          <p:cNvSpPr/>
          <p:nvPr/>
        </p:nvSpPr>
        <p:spPr>
          <a:xfrm>
            <a:off x="7315200" y="2481840"/>
            <a:ext cx="30240" cy="239544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7"/>
          <p:cNvSpPr/>
          <p:nvPr/>
        </p:nvSpPr>
        <p:spPr>
          <a:xfrm>
            <a:off x="7882200" y="2708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Слоты памяти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8"/>
          <p:cNvSpPr/>
          <p:nvPr/>
        </p:nvSpPr>
        <p:spPr>
          <a:xfrm>
            <a:off x="7882200" y="3198960"/>
            <a:ext cx="571968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Разъёмы для установки модулей оперативной памяти, поддерживающие стандарты DDR4 или новейший DDR5 для максимальной производительности.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Shape 9"/>
          <p:cNvSpPr/>
          <p:nvPr/>
        </p:nvSpPr>
        <p:spPr>
          <a:xfrm>
            <a:off x="7031880" y="3395880"/>
            <a:ext cx="566640" cy="566640"/>
          </a:xfrm>
          <a:prstGeom prst="roundRect">
            <a:avLst>
              <a:gd name="adj" fmla="val 16803"/>
            </a:avLst>
          </a:prstGeom>
          <a:solidFill>
            <a:srgbClr val="050505"/>
          </a:solidFill>
          <a:ln w="3048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7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173360" y="3537720"/>
            <a:ext cx="282960" cy="28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Shape 10"/>
          <p:cNvSpPr/>
          <p:nvPr/>
        </p:nvSpPr>
        <p:spPr>
          <a:xfrm>
            <a:off x="801360" y="4877280"/>
            <a:ext cx="6513480" cy="2032560"/>
          </a:xfrm>
          <a:prstGeom prst="rect">
            <a:avLst/>
          </a:prstGeom>
          <a:solidFill>
            <a:srgbClr val="3d3d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Shape 11"/>
          <p:cNvSpPr/>
          <p:nvPr/>
        </p:nvSpPr>
        <p:spPr>
          <a:xfrm>
            <a:off x="801360" y="4877280"/>
            <a:ext cx="6513480" cy="3024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12"/>
          <p:cNvSpPr/>
          <p:nvPr/>
        </p:nvSpPr>
        <p:spPr>
          <a:xfrm>
            <a:off x="1028160" y="5104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Слоты PCIe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13"/>
          <p:cNvSpPr/>
          <p:nvPr/>
        </p:nvSpPr>
        <p:spPr>
          <a:xfrm>
            <a:off x="1028160" y="5594760"/>
            <a:ext cx="57196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Разъёмы PCI Express для подключения видеокарт, скоростных NVMe-накопителей и других карт расширения, включая поддержку PCIe 5.0.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Shape 14"/>
          <p:cNvSpPr/>
          <p:nvPr/>
        </p:nvSpPr>
        <p:spPr>
          <a:xfrm>
            <a:off x="7315200" y="4877280"/>
            <a:ext cx="6513480" cy="2032560"/>
          </a:xfrm>
          <a:prstGeom prst="rect">
            <a:avLst/>
          </a:prstGeom>
          <a:solidFill>
            <a:srgbClr val="3d3d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Shape 15"/>
          <p:cNvSpPr/>
          <p:nvPr/>
        </p:nvSpPr>
        <p:spPr>
          <a:xfrm>
            <a:off x="7315200" y="4877280"/>
            <a:ext cx="30240" cy="203256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Shape 16"/>
          <p:cNvSpPr/>
          <p:nvPr/>
        </p:nvSpPr>
        <p:spPr>
          <a:xfrm>
            <a:off x="7315200" y="4877280"/>
            <a:ext cx="6513480" cy="3024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17"/>
          <p:cNvSpPr/>
          <p:nvPr/>
        </p:nvSpPr>
        <p:spPr>
          <a:xfrm>
            <a:off x="7882200" y="5104080"/>
            <a:ext cx="37443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Современные интерфейсы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18"/>
          <p:cNvSpPr/>
          <p:nvPr/>
        </p:nvSpPr>
        <p:spPr>
          <a:xfrm>
            <a:off x="7882200" y="5594760"/>
            <a:ext cx="57196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Новейшие платы предлагают широкий спектр возможностей, включая USB-C, высокоскоростной интернет Wi-Fi 6E/7 и Bluetooth.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Shape 19"/>
          <p:cNvSpPr/>
          <p:nvPr/>
        </p:nvSpPr>
        <p:spPr>
          <a:xfrm>
            <a:off x="7031880" y="5610240"/>
            <a:ext cx="566640" cy="566640"/>
          </a:xfrm>
          <a:prstGeom prst="roundRect">
            <a:avLst>
              <a:gd name="adj" fmla="val 16803"/>
            </a:avLst>
          </a:prstGeom>
          <a:solidFill>
            <a:srgbClr val="050505"/>
          </a:solidFill>
          <a:ln w="3048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8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173360" y="5752080"/>
            <a:ext cx="282960" cy="28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"/>
          <p:cNvSpPr/>
          <p:nvPr/>
        </p:nvSpPr>
        <p:spPr>
          <a:xfrm>
            <a:off x="12759120" y="7497720"/>
            <a:ext cx="1782720" cy="665280"/>
          </a:xfrm>
          <a:prstGeom prst="rect">
            <a:avLst/>
          </a:prstGeom>
          <a:solidFill>
            <a:srgbClr val="000000"/>
          </a:solidFill>
          <a:ln w="0">
            <a:solidFill>
              <a:schemeClr val="dk1">
                <a:lumMod val="95000"/>
                <a:lumOff val="32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0"/>
          <p:cNvSpPr/>
          <p:nvPr/>
        </p:nvSpPr>
        <p:spPr>
          <a:xfrm>
            <a:off x="567720" y="446040"/>
            <a:ext cx="10209960" cy="50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49"/>
              </a:lnSpc>
              <a:tabLst>
                <a:tab algn="l" pos="0"/>
              </a:tabLst>
            </a:pPr>
            <a:r>
              <a:rPr b="0" lang="en-US" sz="31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Современные тренды и топовые модели 2025 года</a:t>
            </a:r>
            <a:endParaRPr b="0" lang="ru-RU" sz="3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1" name="Image 0" descr="preencoded.png"/>
          <p:cNvPicPr/>
          <p:nvPr/>
        </p:nvPicPr>
        <p:blipFill>
          <a:blip r:embed="rId1"/>
          <a:stretch/>
        </p:blipFill>
        <p:spPr>
          <a:xfrm>
            <a:off x="575280" y="1383840"/>
            <a:ext cx="4406400" cy="440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Image 1" descr="preencoded.png"/>
          <p:cNvPicPr/>
          <p:nvPr/>
        </p:nvPicPr>
        <p:blipFill>
          <a:blip r:embed="rId2"/>
          <a:stretch/>
        </p:blipFill>
        <p:spPr>
          <a:xfrm>
            <a:off x="5111640" y="1383840"/>
            <a:ext cx="4406400" cy="440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Image 2" descr="preencoded.png"/>
          <p:cNvPicPr/>
          <p:nvPr/>
        </p:nvPicPr>
        <p:blipFill>
          <a:blip r:embed="rId3"/>
          <a:stretch/>
        </p:blipFill>
        <p:spPr>
          <a:xfrm>
            <a:off x="9648360" y="1383840"/>
            <a:ext cx="4406400" cy="4406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Shape 1"/>
          <p:cNvSpPr/>
          <p:nvPr/>
        </p:nvSpPr>
        <p:spPr>
          <a:xfrm>
            <a:off x="567720" y="6079680"/>
            <a:ext cx="4389840" cy="1739520"/>
          </a:xfrm>
          <a:prstGeom prst="roundRect">
            <a:avLst>
              <a:gd name="adj" fmla="val 3547"/>
            </a:avLst>
          </a:prstGeom>
          <a:solidFill>
            <a:srgbClr val="050505"/>
          </a:solidFill>
          <a:ln w="2286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5" name="Image 3" descr="preencoded.png"/>
          <p:cNvPicPr/>
          <p:nvPr/>
        </p:nvPicPr>
        <p:blipFill>
          <a:blip r:embed="rId4"/>
          <a:stretch/>
        </p:blipFill>
        <p:spPr>
          <a:xfrm>
            <a:off x="493200" y="6005160"/>
            <a:ext cx="194040" cy="19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Image 4" descr="preencoded.png"/>
          <p:cNvPicPr/>
          <p:nvPr/>
        </p:nvPicPr>
        <p:blipFill>
          <a:blip r:embed="rId5"/>
          <a:stretch/>
        </p:blipFill>
        <p:spPr>
          <a:xfrm>
            <a:off x="4837680" y="7880040"/>
            <a:ext cx="194040" cy="19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2"/>
          <p:cNvSpPr/>
          <p:nvPr/>
        </p:nvSpPr>
        <p:spPr>
          <a:xfrm>
            <a:off x="833760" y="6345720"/>
            <a:ext cx="2792160" cy="2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MSI MPG X670E CARBON WIFI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3"/>
          <p:cNvSpPr/>
          <p:nvPr/>
        </p:nvSpPr>
        <p:spPr>
          <a:xfrm>
            <a:off x="833760" y="6696360"/>
            <a:ext cx="3857760" cy="103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Идеальный выбор для энтузиастов: мощный 18-фазный VRM, поддержка DDR5 до 7800 МГц и новейший PCIe 5.0, а также Wi-Fi 6E для сверхбыстрой беспроводной связи.</a:t>
            </a:r>
            <a:endParaRPr b="0" lang="ru-RU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Shape 4"/>
          <p:cNvSpPr/>
          <p:nvPr/>
        </p:nvSpPr>
        <p:spPr>
          <a:xfrm>
            <a:off x="5119920" y="6079680"/>
            <a:ext cx="4389840" cy="1761840"/>
          </a:xfrm>
          <a:prstGeom prst="roundRect">
            <a:avLst>
              <a:gd name="adj" fmla="val 3547"/>
            </a:avLst>
          </a:prstGeom>
          <a:solidFill>
            <a:srgbClr val="050505"/>
          </a:solidFill>
          <a:ln w="2286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0" name="Image 5" descr="preencoded.png"/>
          <p:cNvPicPr/>
          <p:nvPr/>
        </p:nvPicPr>
        <p:blipFill>
          <a:blip r:embed="rId6"/>
          <a:stretch/>
        </p:blipFill>
        <p:spPr>
          <a:xfrm>
            <a:off x="5045760" y="6005160"/>
            <a:ext cx="194040" cy="19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Text 5"/>
          <p:cNvSpPr/>
          <p:nvPr/>
        </p:nvSpPr>
        <p:spPr>
          <a:xfrm>
            <a:off x="5386320" y="6345720"/>
            <a:ext cx="2780640" cy="2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ASUS TUF Gaming Z790-Plus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6"/>
          <p:cNvSpPr/>
          <p:nvPr/>
        </p:nvSpPr>
        <p:spPr>
          <a:xfrm>
            <a:off x="5386320" y="6696360"/>
            <a:ext cx="3857760" cy="103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Отличается высокой надёжностью и долговечностью, предлагает множество портов и стабильную работу с процессорами Intel Core 12-го и 13-го поколений.</a:t>
            </a:r>
            <a:endParaRPr b="0" lang="ru-RU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Shape 7"/>
          <p:cNvSpPr/>
          <p:nvPr/>
        </p:nvSpPr>
        <p:spPr>
          <a:xfrm>
            <a:off x="9672480" y="6079680"/>
            <a:ext cx="4282920" cy="1783800"/>
          </a:xfrm>
          <a:prstGeom prst="roundRect">
            <a:avLst>
              <a:gd name="adj" fmla="val 3547"/>
            </a:avLst>
          </a:prstGeom>
          <a:solidFill>
            <a:srgbClr val="050505"/>
          </a:solidFill>
          <a:ln w="2286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4" name="Image 7" descr="preencoded.png"/>
          <p:cNvPicPr/>
          <p:nvPr/>
        </p:nvPicPr>
        <p:blipFill>
          <a:blip r:embed="rId7"/>
          <a:stretch/>
        </p:blipFill>
        <p:spPr>
          <a:xfrm>
            <a:off x="9597960" y="6005160"/>
            <a:ext cx="194040" cy="19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Image 8" descr="preencoded.png"/>
          <p:cNvPicPr/>
          <p:nvPr/>
        </p:nvPicPr>
        <p:blipFill>
          <a:blip r:embed="rId8"/>
          <a:stretch/>
        </p:blipFill>
        <p:spPr>
          <a:xfrm>
            <a:off x="13942440" y="7880040"/>
            <a:ext cx="194040" cy="19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Text 8"/>
          <p:cNvSpPr/>
          <p:nvPr/>
        </p:nvSpPr>
        <p:spPr>
          <a:xfrm>
            <a:off x="9938520" y="6345720"/>
            <a:ext cx="3574440" cy="2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Gigabyte B650M GAMING X AX DDR5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9"/>
          <p:cNvSpPr/>
          <p:nvPr/>
        </p:nvSpPr>
        <p:spPr>
          <a:xfrm>
            <a:off x="9938520" y="6696360"/>
            <a:ext cx="3857760" cy="116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Оптимальное решение для сборки на базе AMD Ryzen с отличным соотношением цена/качество, поддержкой DDR5 и всех необходимых функций для геймеров.</a:t>
            </a:r>
            <a:endParaRPr b="0" lang="ru-RU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12759120" y="7808040"/>
            <a:ext cx="1782720" cy="354960"/>
          </a:xfrm>
          <a:prstGeom prst="rect">
            <a:avLst/>
          </a:prstGeom>
          <a:solidFill>
            <a:srgbClr val="000000"/>
          </a:solidFill>
          <a:ln w="0">
            <a:solidFill>
              <a:schemeClr val="dk1">
                <a:lumMod val="95000"/>
                <a:lumOff val="32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Text 0"/>
          <p:cNvSpPr/>
          <p:nvPr/>
        </p:nvSpPr>
        <p:spPr>
          <a:xfrm>
            <a:off x="614160" y="483120"/>
            <a:ext cx="720756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00"/>
              </a:lnSpc>
              <a:tabLst>
                <a:tab algn="l" pos="0"/>
              </a:tabLst>
            </a:pPr>
            <a:r>
              <a:rPr b="0" lang="en-US" sz="34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Как выбрать материнскую плату?</a:t>
            </a:r>
            <a:endParaRPr b="0" lang="ru-RU" sz="3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1"/>
          <p:cNvSpPr/>
          <p:nvPr/>
        </p:nvSpPr>
        <p:spPr>
          <a:xfrm>
            <a:off x="614160" y="1294920"/>
            <a:ext cx="17496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01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" name="Shape 2"/>
          <p:cNvSpPr/>
          <p:nvPr/>
        </p:nvSpPr>
        <p:spPr>
          <a:xfrm>
            <a:off x="614160" y="1569960"/>
            <a:ext cx="7915320" cy="22680"/>
          </a:xfrm>
          <a:prstGeom prst="rect">
            <a:avLst/>
          </a:prstGeom>
          <a:solidFill>
            <a:srgbClr val="f2f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 3"/>
          <p:cNvSpPr/>
          <p:nvPr/>
        </p:nvSpPr>
        <p:spPr>
          <a:xfrm>
            <a:off x="614160" y="1703520"/>
            <a:ext cx="34786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1. Совместимость с процессором</a:t>
            </a:r>
            <a:endParaRPr b="0" lang="ru-RU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4"/>
          <p:cNvSpPr/>
          <p:nvPr/>
        </p:nvSpPr>
        <p:spPr>
          <a:xfrm>
            <a:off x="614160" y="2082960"/>
            <a:ext cx="791532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Убедитесь, что сокет и чипсет платы соответствуют выбранному вами процессору. Это самый первый и важный шаг.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5"/>
          <p:cNvSpPr/>
          <p:nvPr/>
        </p:nvSpPr>
        <p:spPr>
          <a:xfrm>
            <a:off x="614160" y="2951640"/>
            <a:ext cx="17496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02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Shape 6"/>
          <p:cNvSpPr/>
          <p:nvPr/>
        </p:nvSpPr>
        <p:spPr>
          <a:xfrm>
            <a:off x="614160" y="3226680"/>
            <a:ext cx="7915320" cy="22680"/>
          </a:xfrm>
          <a:prstGeom prst="rect">
            <a:avLst/>
          </a:prstGeom>
          <a:solidFill>
            <a:srgbClr val="f2f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7"/>
          <p:cNvSpPr/>
          <p:nvPr/>
        </p:nvSpPr>
        <p:spPr>
          <a:xfrm>
            <a:off x="614160" y="3360240"/>
            <a:ext cx="33476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2. Слоты памяти и расширения</a:t>
            </a:r>
            <a:endParaRPr b="0" lang="ru-RU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8"/>
          <p:cNvSpPr/>
          <p:nvPr/>
        </p:nvSpPr>
        <p:spPr>
          <a:xfrm>
            <a:off x="614160" y="3739680"/>
            <a:ext cx="791532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Определите, сколько слотов для оперативной памяти вам нужно, и достаточно ли разъёмов PCIe и USB для ваших текущих и будущих устройств.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9"/>
          <p:cNvSpPr/>
          <p:nvPr/>
        </p:nvSpPr>
        <p:spPr>
          <a:xfrm>
            <a:off x="614160" y="4608360"/>
            <a:ext cx="17496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03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Shape 10"/>
          <p:cNvSpPr/>
          <p:nvPr/>
        </p:nvSpPr>
        <p:spPr>
          <a:xfrm>
            <a:off x="614160" y="4883760"/>
            <a:ext cx="7915320" cy="22680"/>
          </a:xfrm>
          <a:prstGeom prst="rect">
            <a:avLst/>
          </a:prstGeom>
          <a:solidFill>
            <a:srgbClr val="f2f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11"/>
          <p:cNvSpPr/>
          <p:nvPr/>
        </p:nvSpPr>
        <p:spPr>
          <a:xfrm>
            <a:off x="614160" y="5016960"/>
            <a:ext cx="328932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3. Качество VRM и охлаждение</a:t>
            </a:r>
            <a:endParaRPr b="0" lang="ru-RU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12"/>
          <p:cNvSpPr/>
          <p:nvPr/>
        </p:nvSpPr>
        <p:spPr>
          <a:xfrm>
            <a:off x="614160" y="5396400"/>
            <a:ext cx="791532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Для стабильной работы, особенно при разгоне, обратите внимание на количество фаз питания VRM и наличие эффективной системы охлаждения.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13"/>
          <p:cNvSpPr/>
          <p:nvPr/>
        </p:nvSpPr>
        <p:spPr>
          <a:xfrm>
            <a:off x="614160" y="6265080"/>
            <a:ext cx="17496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04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Shape 14"/>
          <p:cNvSpPr/>
          <p:nvPr/>
        </p:nvSpPr>
        <p:spPr>
          <a:xfrm>
            <a:off x="614160" y="6540480"/>
            <a:ext cx="7915320" cy="22680"/>
          </a:xfrm>
          <a:prstGeom prst="rect">
            <a:avLst/>
          </a:prstGeom>
          <a:solidFill>
            <a:srgbClr val="f2f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15"/>
          <p:cNvSpPr/>
          <p:nvPr/>
        </p:nvSpPr>
        <p:spPr>
          <a:xfrm>
            <a:off x="614160" y="6673680"/>
            <a:ext cx="27190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4. Форм-фактор и задачи</a:t>
            </a:r>
            <a:endParaRPr b="0" lang="ru-RU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16"/>
          <p:cNvSpPr/>
          <p:nvPr/>
        </p:nvSpPr>
        <p:spPr>
          <a:xfrm>
            <a:off x="614160" y="7053120"/>
            <a:ext cx="791532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Выберите форм-фактор платы, который соответствует вашему корпусу и сценарию использования компьютера (игры, рабочая станция, офисные задачи).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0"/>
          <p:cNvSpPr/>
          <p:nvPr/>
        </p:nvSpPr>
        <p:spPr>
          <a:xfrm>
            <a:off x="793800" y="825480"/>
            <a:ext cx="130424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2f3"/>
                </a:solidFill>
                <a:effectLst/>
                <a:uFillTx/>
                <a:latin typeface="Poppins Light"/>
                <a:ea typeface="Poppins Light"/>
              </a:rPr>
              <a:t>Итог: Материнская плата — фундамент вашего ПК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1"/>
          <p:cNvSpPr/>
          <p:nvPr/>
        </p:nvSpPr>
        <p:spPr>
          <a:xfrm>
            <a:off x="793800" y="269640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Выбор материнской платы — это ключевое решение, которое определит будущее вашего компьютера. Это не просто набор разъемов, а центральный узел, который влияет на все аспекты работы системы.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Shape 2"/>
          <p:cNvSpPr/>
          <p:nvPr/>
        </p:nvSpPr>
        <p:spPr>
          <a:xfrm>
            <a:off x="793800" y="36774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0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78760" y="3762360"/>
            <a:ext cx="339840" cy="3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Text 3"/>
          <p:cNvSpPr/>
          <p:nvPr/>
        </p:nvSpPr>
        <p:spPr>
          <a:xfrm>
            <a:off x="1531080" y="3755520"/>
            <a:ext cx="3421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Производительность и стабильность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4"/>
          <p:cNvSpPr/>
          <p:nvPr/>
        </p:nvSpPr>
        <p:spPr>
          <a:xfrm>
            <a:off x="1531080" y="4600080"/>
            <a:ext cx="342108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Правильный выбор обеспечит оптимальную производительность, надёжную стабильность и возможность разгона всех компонентов.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Shape 5"/>
          <p:cNvSpPr/>
          <p:nvPr/>
        </p:nvSpPr>
        <p:spPr>
          <a:xfrm>
            <a:off x="5235840" y="36774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4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320800" y="3762360"/>
            <a:ext cx="339840" cy="3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 6"/>
          <p:cNvSpPr/>
          <p:nvPr/>
        </p:nvSpPr>
        <p:spPr>
          <a:xfrm>
            <a:off x="5973120" y="3755520"/>
            <a:ext cx="32418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Возможности апгрейда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7"/>
          <p:cNvSpPr/>
          <p:nvPr/>
        </p:nvSpPr>
        <p:spPr>
          <a:xfrm>
            <a:off x="5973120" y="4245840"/>
            <a:ext cx="3421080" cy="21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Качественная плата с запасом по функционалу гарантирует лёгкий апгрейд в будущем, позволяя обновлять компоненты без замены всей основы.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Shape 8"/>
          <p:cNvSpPr/>
          <p:nvPr/>
        </p:nvSpPr>
        <p:spPr>
          <a:xfrm>
            <a:off x="9677880" y="36774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8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9763200" y="3762360"/>
            <a:ext cx="339840" cy="3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" name="Text 9"/>
          <p:cNvSpPr/>
          <p:nvPr/>
        </p:nvSpPr>
        <p:spPr>
          <a:xfrm>
            <a:off x="10415160" y="3755520"/>
            <a:ext cx="31557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5e0df"/>
                </a:solidFill>
                <a:effectLst/>
                <a:uFillTx/>
                <a:latin typeface="Poppins Light"/>
                <a:ea typeface="Poppins Light"/>
              </a:rPr>
              <a:t>Новейшие технологии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10"/>
          <p:cNvSpPr/>
          <p:nvPr/>
        </p:nvSpPr>
        <p:spPr>
          <a:xfrm>
            <a:off x="10415160" y="4245840"/>
            <a:ext cx="342108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Современные платы предлагают поддержку последних стандартов и инноваций, что делает ваш ПК актуальным на долгие годы.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11"/>
          <p:cNvSpPr/>
          <p:nvPr/>
        </p:nvSpPr>
        <p:spPr>
          <a:xfrm>
            <a:off x="793800" y="667836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5e0df"/>
                </a:solidFill>
                <a:effectLst/>
                <a:uFillTx/>
                <a:latin typeface="Roboto Light"/>
                <a:ea typeface="Roboto Light"/>
              </a:rPr>
              <a:t>Инвестируйте в качественную материнскую плату — это залог долгой, эффективной и бесперебойной работы вашего компьютера.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12759120" y="7497720"/>
            <a:ext cx="1782720" cy="665280"/>
          </a:xfrm>
          <a:prstGeom prst="rect">
            <a:avLst/>
          </a:prstGeom>
          <a:solidFill>
            <a:srgbClr val="000000"/>
          </a:solidFill>
          <a:ln w="0">
            <a:solidFill>
              <a:schemeClr val="dk1">
                <a:lumMod val="95000"/>
                <a:lumOff val="32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LibreOffice/25.2.6.2$Windows_X86_64 LibreOffice_project/729c5bfe710f5eb71ed3bbde9e06a6065e9c6c5d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2025-11-14T05:40:13Z</dcterms:created>
  <dc:creator/>
  <dc:description/>
  <dc:language>ru-RU</dc:language>
  <cp:lastModifiedBy/>
  <dcterms:modified xsi:type="dcterms:W3CDTF">2025-11-14T08:46:08Z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On-screen Show (16:9)</vt:lpwstr>
  </property>
  <property fmtid="{D5CDD505-2E9C-101B-9397-08002B2CF9AE}" pid="4" name="Slides">
    <vt:i4>7</vt:i4>
  </property>
</Properties>
</file>